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
  </p:handoutMasterIdLst>
  <p:sldIdLst>
    <p:sldId id="256" r:id="rId2"/>
    <p:sldId id="261" r:id="rId3"/>
    <p:sldId id="262" r:id="rId4"/>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1068"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A86C3283-D78C-42B1-8BCD-1BE74A1C1176}" type="datetimeFigureOut">
              <a:rPr lang="en-US" smtClean="0"/>
              <a:t>7/13/2016</a:t>
            </a:fld>
            <a:endParaRPr lang="en-US"/>
          </a:p>
        </p:txBody>
      </p:sp>
      <p:sp>
        <p:nvSpPr>
          <p:cNvPr id="4" name="Footer Placeholder 3"/>
          <p:cNvSpPr>
            <a:spLocks noGrp="1"/>
          </p:cNvSpPr>
          <p:nvPr>
            <p:ph type="ftr" sz="quarter" idx="2"/>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3175"/>
            <a:ext cx="3067050" cy="469900"/>
          </a:xfrm>
          <a:prstGeom prst="rect">
            <a:avLst/>
          </a:prstGeom>
        </p:spPr>
        <p:txBody>
          <a:bodyPr vert="horz" lIns="91440" tIns="45720" rIns="91440" bIns="45720" rtlCol="0" anchor="b"/>
          <a:lstStyle>
            <a:lvl1pPr algn="r">
              <a:defRPr sz="1200"/>
            </a:lvl1pPr>
          </a:lstStyle>
          <a:p>
            <a:fld id="{00689A35-DA19-4A4B-B552-D43990C6B237}" type="slidenum">
              <a:rPr lang="en-US" smtClean="0"/>
              <a:t>‹#›</a:t>
            </a:fld>
            <a:endParaRPr lang="en-US"/>
          </a:p>
        </p:txBody>
      </p:sp>
    </p:spTree>
    <p:extLst>
      <p:ext uri="{BB962C8B-B14F-4D97-AF65-F5344CB8AC3E}">
        <p14:creationId xmlns:p14="http://schemas.microsoft.com/office/powerpoint/2010/main" val="10766481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503840-6139-4CCA-A4DA-F4A94155C47A}" type="datetimeFigureOut">
              <a:rPr lang="en-US" smtClean="0"/>
              <a:t>7/13/2016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245B9-8D3E-4B45-8AEB-FF7389D2EBDB}"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03840-6139-4CCA-A4DA-F4A94155C47A}" type="datetimeFigureOut">
              <a:rPr lang="en-US" smtClean="0"/>
              <a:t>7/13/2016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245B9-8D3E-4B45-8AEB-FF7389D2EBD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03840-6139-4CCA-A4DA-F4A94155C47A}" type="datetimeFigureOut">
              <a:rPr lang="en-US" smtClean="0"/>
              <a:t>7/13/2016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245B9-8D3E-4B45-8AEB-FF7389D2EBD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03840-6139-4CCA-A4DA-F4A94155C47A}" type="datetimeFigureOut">
              <a:rPr lang="en-US" smtClean="0"/>
              <a:t>7/13/2016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245B9-8D3E-4B45-8AEB-FF7389D2EBD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03840-6139-4CCA-A4DA-F4A94155C47A}" type="datetimeFigureOut">
              <a:rPr lang="en-US" smtClean="0"/>
              <a:t>7/13/2016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245B9-8D3E-4B45-8AEB-FF7389D2EBDB}"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03840-6139-4CCA-A4DA-F4A94155C47A}" type="datetimeFigureOut">
              <a:rPr lang="en-US" smtClean="0"/>
              <a:t>7/13/2016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245B9-8D3E-4B45-8AEB-FF7389D2EBD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03840-6139-4CCA-A4DA-F4A94155C47A}" type="datetimeFigureOut">
              <a:rPr lang="en-US" smtClean="0"/>
              <a:t>7/13/2016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0245B9-8D3E-4B45-8AEB-FF7389D2EBD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503840-6139-4CCA-A4DA-F4A94155C47A}" type="datetimeFigureOut">
              <a:rPr lang="en-US" smtClean="0"/>
              <a:t>7/13/2016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245B9-8D3E-4B45-8AEB-FF7389D2EBD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03840-6139-4CCA-A4DA-F4A94155C47A}" type="datetimeFigureOut">
              <a:rPr lang="en-US" smtClean="0"/>
              <a:t>7/13/2016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0245B9-8D3E-4B45-8AEB-FF7389D2EBD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503840-6139-4CCA-A4DA-F4A94155C47A}" type="datetimeFigureOut">
              <a:rPr lang="en-US" smtClean="0"/>
              <a:t>7/13/2016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245B9-8D3E-4B45-8AEB-FF7389D2EBD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503840-6139-4CCA-A4DA-F4A94155C47A}" type="datetimeFigureOut">
              <a:rPr lang="en-US" smtClean="0"/>
              <a:t>7/13/2016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245B9-8D3E-4B45-8AEB-FF7389D2EBD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503840-6139-4CCA-A4DA-F4A94155C47A}" type="datetimeFigureOut">
              <a:rPr lang="en-US" smtClean="0"/>
              <a:t>7/13/2016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0245B9-8D3E-4B45-8AEB-FF7389D2EBD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949575"/>
            <a:ext cx="8915400" cy="1470025"/>
          </a:xfrm>
          <a:ln w="3175">
            <a:noFill/>
          </a:ln>
        </p:spPr>
        <p:txBody>
          <a:bodyPr>
            <a:noAutofit/>
          </a:bodyPr>
          <a:lstStyle/>
          <a:p>
            <a:pPr algn="l"/>
            <a:r>
              <a:rPr lang="en-US" sz="1400" dirty="0"/>
              <a:t>13 July 2016</a:t>
            </a:r>
            <a:br>
              <a:rPr lang="en-US" sz="1400" dirty="0"/>
            </a:br>
            <a:r>
              <a:rPr lang="en-US" sz="1400" dirty="0"/>
              <a:t>To: Raleigh Stormwater Inspections Section</a:t>
            </a:r>
            <a:br>
              <a:rPr lang="en-US" sz="1400" dirty="0"/>
            </a:br>
            <a:r>
              <a:rPr lang="en-US" sz="1400" dirty="0"/>
              <a:t>From: Springdale Estates Lake Committee</a:t>
            </a:r>
            <a:br>
              <a:rPr lang="en-US" sz="1400" dirty="0"/>
            </a:br>
            <a:r>
              <a:rPr lang="en-US" sz="1400" dirty="0"/>
              <a:t>Re: </a:t>
            </a:r>
            <a:r>
              <a:rPr lang="en-US" sz="1400" b="1" dirty="0"/>
              <a:t>Illicit Discharge into Hare Snipe Creek Tributary from Reserve at Grayson on 13 July 2016</a:t>
            </a:r>
            <a:br>
              <a:rPr lang="en-US" sz="1400" b="1" dirty="0"/>
            </a:br>
            <a:br>
              <a:rPr lang="en-US" sz="1400" dirty="0"/>
            </a:br>
            <a:r>
              <a:rPr lang="en-US" sz="1400" dirty="0"/>
              <a:t>Dear Raleigh Stormwater Inspection Service:</a:t>
            </a:r>
            <a:br>
              <a:rPr lang="en-US" sz="1400" dirty="0"/>
            </a:br>
            <a:br>
              <a:rPr lang="en-US" sz="1400" dirty="0"/>
            </a:br>
            <a:r>
              <a:rPr lang="en-US" sz="1400" dirty="0"/>
              <a:t>Today we conducted our biweekly volunteer stream monitoring of the Tributary of Hare Snipe Creek.  At the monitoring site, the water had a JTU of 20.  Then we went upstream to take the upstream temperature for calculating the temperature difference and were dismayed to find that the water upstream was milky white.  Clearly something had been dumped into the tributary and was now working its way downstream but had not yet reached our monitoring site. We have under refrigeration 10-15 ml samples of the milky white water and also the non-milky water from the sampling site.  Please let us know if you would like to have these samples.</a:t>
            </a:r>
            <a:br>
              <a:rPr lang="en-US" sz="1400" dirty="0"/>
            </a:br>
            <a:br>
              <a:rPr lang="en-US" sz="1400" dirty="0"/>
            </a:br>
            <a:r>
              <a:rPr lang="en-US" sz="1400" dirty="0"/>
              <a:t>The figures illustrate the milky discharge originating at the outlet from the Reserve at Grayson (Figure 1) and the progression downstream (Figures 4 and 5).  Figure 2 shows a bucket that might be the source of the discharge.  Figure 3 shows the volunteer monitoring site before the milky discharge reached it.</a:t>
            </a:r>
            <a:br>
              <a:rPr lang="en-US" sz="1400" dirty="0"/>
            </a:br>
            <a:br>
              <a:rPr lang="en-US" sz="1400" dirty="0"/>
            </a:br>
            <a:r>
              <a:rPr lang="en-US" sz="1400" dirty="0"/>
              <a:t>We would appreciate your looking into this.</a:t>
            </a:r>
            <a:br>
              <a:rPr lang="en-US" sz="1400" dirty="0"/>
            </a:br>
            <a:br>
              <a:rPr lang="en-US" sz="1400" dirty="0"/>
            </a:br>
            <a:r>
              <a:rPr lang="en-US" sz="1400" dirty="0"/>
              <a:t>Sincerely,</a:t>
            </a:r>
            <a:br>
              <a:rPr lang="en-US" sz="1400" dirty="0"/>
            </a:br>
            <a:r>
              <a:rPr lang="en-US" sz="1400" dirty="0"/>
              <a:t>Van Cotter for The Springdale Estates Lake Committee</a:t>
            </a:r>
            <a:br>
              <a:rPr lang="en-US" sz="1400" dirty="0"/>
            </a:br>
            <a:br>
              <a:rPr lang="en-US" sz="1400" dirty="0"/>
            </a:br>
            <a:r>
              <a:rPr lang="en-US" sz="1400" dirty="0"/>
              <a:t>p.s. We were delighted to find salamanders in the Tributary today but are concerned of what impact this milky discharge will have on them.</a:t>
            </a:r>
            <a:br>
              <a:rPr lang="en-US" sz="1400" dirty="0"/>
            </a:br>
            <a:br>
              <a:rPr lang="en-US" sz="1400" dirty="0"/>
            </a:br>
            <a:br>
              <a:rPr lang="en-US" sz="1400" dirty="0"/>
            </a:br>
            <a:br>
              <a:rPr lang="en-US" sz="1400" dirty="0"/>
            </a:br>
            <a:br>
              <a:rPr lang="en-US" sz="1800" dirty="0"/>
            </a:b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5718777" y="228600"/>
            <a:ext cx="2863175" cy="214738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6799" y="634692"/>
            <a:ext cx="4114800" cy="3086100"/>
          </a:xfrm>
          <a:prstGeom prst="rect">
            <a:avLst/>
          </a:prstGeom>
        </p:spPr>
      </p:pic>
      <p:sp>
        <p:nvSpPr>
          <p:cNvPr id="11" name="TextBox 10"/>
          <p:cNvSpPr txBox="1"/>
          <p:nvPr/>
        </p:nvSpPr>
        <p:spPr>
          <a:xfrm>
            <a:off x="5257801" y="2438400"/>
            <a:ext cx="3831886" cy="1292662"/>
          </a:xfrm>
          <a:prstGeom prst="rect">
            <a:avLst/>
          </a:prstGeom>
          <a:solidFill>
            <a:schemeClr val="bg1"/>
          </a:solidFill>
        </p:spPr>
        <p:txBody>
          <a:bodyPr wrap="square" rtlCol="0">
            <a:spAutoFit/>
          </a:bodyPr>
          <a:lstStyle/>
          <a:p>
            <a:r>
              <a:rPr lang="en-US" sz="1400" dirty="0"/>
              <a:t>Figure 2.      13 July 2016   Bucket discarded in riparian zone along Tributary of Hare Snipe Creek at the outlet from Reserve at Grayson.  This perhaps was the source of the milky discharge.</a:t>
            </a:r>
          </a:p>
          <a:p>
            <a:r>
              <a:rPr lang="en-US" sz="1100" dirty="0"/>
              <a:t>Bucket was located to the left of the frame of Figure 1 and we left it in place undisturbed.</a:t>
            </a:r>
          </a:p>
        </p:txBody>
      </p:sp>
      <p:cxnSp>
        <p:nvCxnSpPr>
          <p:cNvPr id="23" name="Straight Arrow Connector 22"/>
          <p:cNvCxnSpPr>
            <a:stCxn id="27" idx="1"/>
          </p:cNvCxnSpPr>
          <p:nvPr/>
        </p:nvCxnSpPr>
        <p:spPr>
          <a:xfrm flipH="1">
            <a:off x="2057401" y="304800"/>
            <a:ext cx="1832224" cy="1524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2190" y="3812828"/>
            <a:ext cx="2981997" cy="2236498"/>
          </a:xfrm>
          <a:prstGeom prst="rect">
            <a:avLst/>
          </a:prstGeom>
        </p:spPr>
      </p:pic>
      <p:sp>
        <p:nvSpPr>
          <p:cNvPr id="21" name="TextBox 20"/>
          <p:cNvSpPr txBox="1"/>
          <p:nvPr/>
        </p:nvSpPr>
        <p:spPr>
          <a:xfrm>
            <a:off x="228600" y="4267200"/>
            <a:ext cx="3581400" cy="738664"/>
          </a:xfrm>
          <a:prstGeom prst="rect">
            <a:avLst/>
          </a:prstGeom>
          <a:solidFill>
            <a:schemeClr val="bg1"/>
          </a:solidFill>
        </p:spPr>
        <p:txBody>
          <a:bodyPr wrap="square" rtlCol="0">
            <a:spAutoFit/>
          </a:bodyPr>
          <a:lstStyle/>
          <a:p>
            <a:pPr algn="ctr"/>
            <a:r>
              <a:rPr lang="en-US" sz="1400" dirty="0"/>
              <a:t>Figure 1.      13 July 2016   6:31 pm  </a:t>
            </a:r>
          </a:p>
          <a:p>
            <a:pPr algn="ctr"/>
            <a:r>
              <a:rPr lang="en-US" sz="1400" dirty="0"/>
              <a:t>Milky water in Tributary of Hare Snipe.  Outflow from Reserve at Grayson</a:t>
            </a:r>
          </a:p>
        </p:txBody>
      </p:sp>
      <p:sp>
        <p:nvSpPr>
          <p:cNvPr id="22" name="TextBox 21"/>
          <p:cNvSpPr txBox="1"/>
          <p:nvPr/>
        </p:nvSpPr>
        <p:spPr>
          <a:xfrm>
            <a:off x="3371850" y="5946109"/>
            <a:ext cx="4533900" cy="738664"/>
          </a:xfrm>
          <a:prstGeom prst="rect">
            <a:avLst/>
          </a:prstGeom>
          <a:solidFill>
            <a:schemeClr val="bg1"/>
          </a:solidFill>
        </p:spPr>
        <p:txBody>
          <a:bodyPr wrap="square" rtlCol="0">
            <a:spAutoFit/>
          </a:bodyPr>
          <a:lstStyle/>
          <a:p>
            <a:pPr algn="ctr"/>
            <a:r>
              <a:rPr lang="en-US" sz="1400" dirty="0"/>
              <a:t>Figure 3.      13 July 2016   6:25 pm  </a:t>
            </a:r>
          </a:p>
          <a:p>
            <a:pPr algn="ctr"/>
            <a:r>
              <a:rPr lang="en-US" sz="1400" dirty="0"/>
              <a:t>Volunteer Stream Monitoring Site -  Tributary of Hare Snipe.  Milky discharge had not yet reached this point.</a:t>
            </a:r>
          </a:p>
        </p:txBody>
      </p:sp>
      <p:sp>
        <p:nvSpPr>
          <p:cNvPr id="27" name="Rectangle 26"/>
          <p:cNvSpPr/>
          <p:nvPr/>
        </p:nvSpPr>
        <p:spPr>
          <a:xfrm>
            <a:off x="3889625" y="43190"/>
            <a:ext cx="1596776" cy="523220"/>
          </a:xfrm>
          <a:prstGeom prst="rect">
            <a:avLst/>
          </a:prstGeom>
          <a:ln>
            <a:solidFill>
              <a:srgbClr val="0070C0"/>
            </a:solidFill>
          </a:ln>
        </p:spPr>
        <p:txBody>
          <a:bodyPr wrap="square">
            <a:spAutoFit/>
          </a:bodyPr>
          <a:lstStyle/>
          <a:p>
            <a:r>
              <a:rPr lang="en-US" sz="1400" dirty="0"/>
              <a:t>Outflow from Reserve at Grayson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32994" y="818793"/>
            <a:ext cx="4721547" cy="3541160"/>
          </a:xfrm>
          <a:prstGeom prst="rect">
            <a:avLst/>
          </a:prstGeom>
        </p:spPr>
      </p:pic>
      <p:sp>
        <p:nvSpPr>
          <p:cNvPr id="11" name="TextBox 10"/>
          <p:cNvSpPr txBox="1"/>
          <p:nvPr/>
        </p:nvSpPr>
        <p:spPr>
          <a:xfrm>
            <a:off x="304800" y="5029200"/>
            <a:ext cx="4419600" cy="954107"/>
          </a:xfrm>
          <a:prstGeom prst="rect">
            <a:avLst/>
          </a:prstGeom>
          <a:solidFill>
            <a:schemeClr val="bg1"/>
          </a:solidFill>
        </p:spPr>
        <p:txBody>
          <a:bodyPr wrap="square" rtlCol="0">
            <a:spAutoFit/>
          </a:bodyPr>
          <a:lstStyle/>
          <a:p>
            <a:r>
              <a:rPr lang="en-US" sz="1400" dirty="0"/>
              <a:t>Figure 4.      13 July 2016   </a:t>
            </a:r>
          </a:p>
          <a:p>
            <a:r>
              <a:rPr lang="en-US" sz="1400" dirty="0"/>
              <a:t>View downstream from the outlet from Reserve at Grayson showing the milky discharge headed downstream.</a:t>
            </a:r>
          </a:p>
        </p:txBody>
      </p:sp>
      <p:sp>
        <p:nvSpPr>
          <p:cNvPr id="15" name="TextBox 14"/>
          <p:cNvSpPr txBox="1"/>
          <p:nvPr/>
        </p:nvSpPr>
        <p:spPr>
          <a:xfrm>
            <a:off x="4648200" y="3921447"/>
            <a:ext cx="3998827" cy="1384995"/>
          </a:xfrm>
          <a:prstGeom prst="rect">
            <a:avLst/>
          </a:prstGeom>
          <a:solidFill>
            <a:schemeClr val="bg1"/>
          </a:solidFill>
        </p:spPr>
        <p:txBody>
          <a:bodyPr wrap="square" rtlCol="0">
            <a:spAutoFit/>
          </a:bodyPr>
          <a:lstStyle/>
          <a:p>
            <a:r>
              <a:rPr lang="en-US" sz="1400" dirty="0"/>
              <a:t>Figure 5.      13 July 2016  6:42 pm   </a:t>
            </a:r>
          </a:p>
          <a:p>
            <a:r>
              <a:rPr lang="en-US" sz="1400" dirty="0"/>
              <a:t>View further downstream.  Milky water had reached this point on its way downstream.  Flow is from right to left.  Monitoring site is downstream to the left and outflow from Reserve at Grayson is upstream to the right.</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381000"/>
            <a:ext cx="4426800" cy="3320100"/>
          </a:xfrm>
          <a:prstGeom prst="rect">
            <a:avLst/>
          </a:prstGeom>
        </p:spPr>
      </p:pic>
    </p:spTree>
    <p:extLst>
      <p:ext uri="{BB962C8B-B14F-4D97-AF65-F5344CB8AC3E}">
        <p14:creationId xmlns:p14="http://schemas.microsoft.com/office/powerpoint/2010/main" val="12535092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182</Words>
  <Application>Microsoft Office PowerPoint</Application>
  <PresentationFormat>On-screen Show (4:3)</PresentationFormat>
  <Paragraphs>12</Paragraphs>
  <Slides>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Calibri</vt:lpstr>
      <vt:lpstr>Office Theme</vt:lpstr>
      <vt:lpstr>13 July 2016 To: Raleigh Stormwater Inspections Section From: Springdale Estates Lake Committee Re: Illicit Discharge into Hare Snipe Creek Tributary from Reserve at Grayson on 13 July 2016  Dear Raleigh Stormwater Inspection Service:  Today we conducted our biweekly volunteer stream monitoring of the Tributary of Hare Snipe Creek.  At the monitoring site, the water had a JTU of 20.  Then we went upstream to take the upstream temperature for calculating the temperature difference and were dismayed to find that the water upstream was milky white.  Clearly something had been dumped into the tributary and was now working its way downstream but had not yet reached our monitoring site. We have under refrigeration 10-15 ml samples of the milky white water and also the non-milky water from the sampling site.  Please let us know if you would like to have these samples.  The figures illustrate the milky discharge originating at the outlet from the Reserve at Grayson (Figure 1) and the progression downstream (Figures 4 and 5).  Figure 2 shows a bucket that might be the source of the discharge.  Figure 3 shows the volunteer monitoring site before the milky discharge reached it.  We would appreciate your looking into this.  Sincerely, Van Cotter for The Springdale Estates Lake Committee  p.s. We were delighted to find salamanders in the Tributary today but are concerned of what impact this milky discharge will have on them.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Van</dc:creator>
  <cp:lastModifiedBy>Henry Van T Cotter</cp:lastModifiedBy>
  <cp:revision>25</cp:revision>
  <cp:lastPrinted>2016-07-14T02:10:46Z</cp:lastPrinted>
  <dcterms:created xsi:type="dcterms:W3CDTF">2016-02-04T23:32:26Z</dcterms:created>
  <dcterms:modified xsi:type="dcterms:W3CDTF">2016-07-14T02:10:50Z</dcterms:modified>
</cp:coreProperties>
</file>